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75" r:id="rId6"/>
    <p:sldId id="273" r:id="rId7"/>
    <p:sldId id="259" r:id="rId8"/>
    <p:sldId id="274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6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/>
    <p:restoredTop sz="94666"/>
  </p:normalViewPr>
  <p:slideViewPr>
    <p:cSldViewPr snapToGrid="0" snapToObjects="1">
      <p:cViewPr varScale="1">
        <p:scale>
          <a:sx n="128" d="100"/>
          <a:sy n="128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A0226-3FD8-7446-8A13-4B7FFC0B8E2D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D758-52CF-B94F-891F-26FC6CE9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5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615A-C17F-0342-8FA3-30A71F983AE5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8E5B-96BD-EA4E-B1DF-F68322C2CFF6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FB99-E474-CB45-8622-3AA37474A1CA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D25-4AA4-EC45-9B2C-95BB3E8E431A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5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B52A-AF73-124B-A2E1-376F045C452D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F6D8-97A3-2145-982E-8C5D0065AD8E}" type="datetime1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A20-7DE7-8A43-A967-0208A8C254E5}" type="datetime1">
              <a:rPr lang="en-US" smtClean="0"/>
              <a:t>10/25/20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16B-C865-8F49-82D0-FFF0F1D72689}" type="datetime1">
              <a:rPr lang="en-US" smtClean="0"/>
              <a:t>10/25/20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2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BE6D-F823-C248-9216-EF261BF5F786}" type="datetime1">
              <a:rPr lang="en-US" smtClean="0"/>
              <a:t>10/25/20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E71E-BCA9-A145-91FA-941511379DCE}" type="datetime1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4972-A8FE-254E-A993-68801070759E}" type="datetime1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B5F3-4D21-264D-89FC-28605BF5F721}" type="datetime1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EF42-3D5C-D848-A54F-703E7B0A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CS246: Query-Likelihood Probabilistic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96122"/>
          </a:xfrm>
        </p:spPr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  <a:p>
            <a:endParaRPr lang="en-US" dirty="0"/>
          </a:p>
          <a:p>
            <a:r>
              <a:rPr lang="en-US" sz="1400" dirty="0"/>
              <a:t>(Some slides are based on </a:t>
            </a:r>
            <a:r>
              <a:rPr lang="en-US" sz="1400" dirty="0" err="1"/>
              <a:t>ChenXiang</a:t>
            </a:r>
            <a:r>
              <a:rPr lang="en-US" sz="1400" dirty="0"/>
              <a:t> </a:t>
            </a:r>
            <a:r>
              <a:rPr lang="en-US" sz="1400" dirty="0" err="1"/>
              <a:t>Zhai’s</a:t>
            </a:r>
            <a:r>
              <a:rPr lang="en-US" sz="1400" dirty="0"/>
              <a:t> UIUC class)</a:t>
            </a:r>
          </a:p>
        </p:txBody>
      </p:sp>
    </p:spTree>
    <p:extLst>
      <p:ext uri="{BB962C8B-B14F-4D97-AF65-F5344CB8AC3E}">
        <p14:creationId xmlns:p14="http://schemas.microsoft.com/office/powerpoint/2010/main" val="17259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Option 1: Count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! (=maximum likelihood estimator)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mr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Very similar to TFIDF with cosine similarity!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vs</m:t>
                    </m:r>
                    <m:r>
                      <a:rPr lang="en-US" b="0" i="1" smtClean="0">
                        <a:latin typeface="Cambria Math" charset="0"/>
                      </a:rPr>
                      <m:t>    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Except that there is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𝐼𝐷𝐹</m:t>
                    </m:r>
                  </m:oMath>
                </a14:m>
                <a:r>
                  <a:rPr lang="en-US" dirty="0"/>
                  <a:t> factor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DCA9A-B5F2-4D46-AEC6-C820D44D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news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brief</m:t>
                    </m:r>
                    <m:r>
                      <a:rPr lang="en-US" b="0" i="0" smtClean="0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={…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news</m:t>
                    </m:r>
                    <m:r>
                      <a:rPr lang="en-US" b="0" i="0" smtClean="0">
                        <a:latin typeface="Cambria Math" charset="0"/>
                      </a:rPr>
                      <m:t> 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={…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world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news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brief</m:t>
                    </m:r>
                    <m:r>
                      <a:rPr lang="en-US" b="0" i="0" smtClean="0">
                        <a:latin typeface="Cambria Math" charset="0"/>
                      </a:rPr>
                      <m:t> 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under our probabilistic model?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Q: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∉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is it a good idea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BD3C8-C99B-AE4E-856B-978AF261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0" y="1690688"/>
            <a:ext cx="7094668" cy="4710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1193" y="2997730"/>
                <a:ext cx="5946008" cy="26111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sz="3200" b="0" i="1" smtClean="0">
                        <a:latin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≈0,</m:t>
                    </m:r>
                  </m:oMath>
                </a14:m>
                <a:br>
                  <a:rPr lang="en-US" sz="3200" b="0" i="1" dirty="0">
                    <a:latin typeface="Cambria Math" charset="0"/>
                    <a:ea typeface="Cambria Math" charset="0"/>
                    <a:cs typeface="Cambria Math" charset="0"/>
                  </a:rPr>
                </a:br>
                <a:r>
                  <a:rPr lang="en-US" sz="3200" b="0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  <m:r>
                      <a:rPr lang="en-US" sz="32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3200" dirty="0"/>
                  <a:t>  even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sz="3200" b="0" i="1" smtClean="0">
                        <a:latin typeface="Cambria Math" charset="0"/>
                      </a:rPr>
                      <m:t>&gt;0 </m:t>
                    </m:r>
                  </m:oMath>
                </a14:m>
                <a:br>
                  <a:rPr lang="en-US" sz="3200" dirty="0"/>
                </a:br>
                <a:r>
                  <a:rPr lang="en-US" sz="3200" dirty="0"/>
                  <a:t>due to limited size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Q: What can we do?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1193" y="2997730"/>
                <a:ext cx="5946008" cy="2611103"/>
              </a:xfrm>
              <a:blipFill rotWithShape="0">
                <a:blip r:embed="rId4"/>
                <a:stretch>
                  <a:fillRect l="-2667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87578" y="2977870"/>
            <a:ext cx="2928430" cy="2521639"/>
            <a:chOff x="2181521" y="2988107"/>
            <a:chExt cx="2928430" cy="2521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81521" y="2988107"/>
                  <a:ext cx="292843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“true”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3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521" y="2988107"/>
                  <a:ext cx="2928430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237" t="-14019" b="-33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2865109" y="3676453"/>
              <a:ext cx="74971" cy="183329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390123" y="2130457"/>
            <a:ext cx="3362188" cy="3885438"/>
            <a:chOff x="1390123" y="2130457"/>
            <a:chExt cx="3362188" cy="388543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52627" y="5222449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43254" y="5629396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08164" y="4835950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0115" y="4062952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30371" y="4449451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75848" y="3676453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09860" y="3289954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25416" y="2516956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68911" y="2898643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43200" y="5222449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90123" y="2130457"/>
              <a:ext cx="0" cy="386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373777" y="4065739"/>
                  <a:ext cx="1369477" cy="9855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777" y="4065739"/>
                  <a:ext cx="1369477" cy="9855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4355565" y="4835950"/>
              <a:ext cx="37689" cy="7729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2752628" y="5608948"/>
              <a:ext cx="1999683" cy="4089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112418" y="5210708"/>
              <a:ext cx="640209" cy="3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833503" y="4835950"/>
              <a:ext cx="274661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693041" y="4449450"/>
              <a:ext cx="1373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601450" y="4045723"/>
              <a:ext cx="6866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560F5-B2FF-E248-87F3-764037C1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: Smoothing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Many smoothing approaches</a:t>
                </a:r>
              </a:p>
              <a:p>
                <a:r>
                  <a:rPr lang="en-US" dirty="0"/>
                  <a:t>Option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/>
                  <a:t>: vocabulary</a:t>
                </a:r>
              </a:p>
              <a:p>
                <a:pPr lvl="1"/>
                <a:r>
                  <a:rPr lang="en-US" dirty="0"/>
                  <a:t>add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once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Laplace smoothing</a:t>
                </a:r>
              </a:p>
              <a:p>
                <a:r>
                  <a:rPr lang="en-US" dirty="0"/>
                  <a:t>Option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charset="0"/>
                  </a:rPr>
                </a:br>
                <a:br>
                  <a:rPr lang="en-US" b="0" i="1" dirty="0">
                    <a:latin typeface="Cambria Math" charset="0"/>
                  </a:rPr>
                </a:br>
                <a:r>
                  <a:rPr lang="en-US" b="0" i="1" dirty="0">
                    <a:latin typeface="Cambria Math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𝜆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Improve our language model with a large corpus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when data is sparse</a:t>
                </a:r>
              </a:p>
              <a:p>
                <a:pPr lvl="1"/>
                <a:r>
                  <a:rPr lang="en-US" dirty="0"/>
                  <a:t>Linear interpolation with corpus language model</a:t>
                </a:r>
              </a:p>
              <a:p>
                <a:pPr lvl="1"/>
                <a:r>
                  <a:rPr lang="en-US" dirty="0" err="1"/>
                  <a:t>Jelinek</a:t>
                </a:r>
                <a:r>
                  <a:rPr lang="en-US" dirty="0"/>
                  <a:t>-Mercer smoothing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B502-C290-9C44-BE15-1F24EFD9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: Smoothing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Option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𝑃</m:t>
                    </m:r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𝑤</m:t>
                    </m:r>
                    <m:r>
                      <a:rPr lang="en-US" b="0" i="1" dirty="0" smtClean="0">
                        <a:latin typeface="Cambria Math" charset="0"/>
                      </a:rPr>
                      <m:t>|</m:t>
                    </m:r>
                    <m:r>
                      <a:rPr lang="en-US" b="0" i="1" dirty="0" smtClean="0">
                        <a:latin typeface="Cambria Math" charset="0"/>
                      </a:rPr>
                      <m:t>𝐶</m:t>
                    </m:r>
                    <m:r>
                      <a:rPr lang="en-US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: Corpus language model </a:t>
                </a:r>
              </a:p>
              <a:p>
                <a:pPr lvl="1"/>
                <a:r>
                  <a:rPr lang="en-US" dirty="0"/>
                  <a:t>Each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is added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)  times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“Prior word count” is proportional to corpus language model</a:t>
                </a:r>
              </a:p>
              <a:p>
                <a:pPr lvl="1"/>
                <a:r>
                  <a:rPr lang="en-US" dirty="0"/>
                  <a:t>Bayesian (=</a:t>
                </a:r>
                <a:r>
                  <a:rPr lang="en-US" dirty="0" err="1"/>
                  <a:t>Dirichlet</a:t>
                </a:r>
                <a:r>
                  <a:rPr lang="en-US" dirty="0"/>
                  <a:t> prior) smoothing</a:t>
                </a:r>
              </a:p>
              <a:p>
                <a:r>
                  <a:rPr lang="en-US" dirty="0"/>
                  <a:t>With good parameter choice, both </a:t>
                </a:r>
                <a:r>
                  <a:rPr lang="en-US" dirty="0" err="1"/>
                  <a:t>Jelinek</a:t>
                </a:r>
                <a:r>
                  <a:rPr lang="en-US" dirty="0"/>
                  <a:t>-Mercer and Bayesian smoothing perform comparably to state-of-the-art methods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75312-5A23-F34A-8C62-83AF8BAD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under </a:t>
                </a:r>
                <a:r>
                  <a:rPr lang="en-US" dirty="0" err="1"/>
                  <a:t>Jelinek</a:t>
                </a:r>
                <a:r>
                  <a:rPr lang="en-US" dirty="0"/>
                  <a:t>-Mercer Smoothing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/>
                  <a:t> 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mr-I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mr-I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102492" y="3339548"/>
            <a:ext cx="10748943" cy="2254315"/>
            <a:chOff x="993913" y="4929809"/>
            <a:chExt cx="10748943" cy="2254315"/>
          </a:xfrm>
        </p:grpSpPr>
        <p:sp>
          <p:nvSpPr>
            <p:cNvPr id="6" name="Rectangle 5"/>
            <p:cNvSpPr/>
            <p:nvPr/>
          </p:nvSpPr>
          <p:spPr>
            <a:xfrm>
              <a:off x="993913" y="4929809"/>
              <a:ext cx="7146986" cy="1331843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800927" y="6046377"/>
                  <a:ext cx="4941929" cy="1137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𝜆</m:t>
                                        </m:r>
                                        <m:f>
                                          <m:fPr>
                                            <m:ctrlPr>
                                              <a:rPr lang="mr-IN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𝑐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𝑤</m:t>
                                                </m:r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𝜆</m:t>
                                            </m:r>
                                          </m:e>
                                        </m:d>
                                        <m:f>
                                          <m:fPr>
                                            <m:ctrlPr>
                                              <a:rPr lang="mr-IN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𝐷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𝜆</m:t>
                                            </m:r>
                                          </m:e>
                                        </m:d>
                                        <m:f>
                                          <m:fPr>
                                            <m:ctrlPr>
                                              <a:rPr lang="mr-IN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𝐷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]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927" y="6046377"/>
                  <a:ext cx="4941929" cy="11377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102492" y="4758256"/>
            <a:ext cx="9217364" cy="1842170"/>
            <a:chOff x="993913" y="4929809"/>
            <a:chExt cx="9217364" cy="1842170"/>
          </a:xfrm>
        </p:grpSpPr>
        <p:sp>
          <p:nvSpPr>
            <p:cNvPr id="10" name="Rectangle 9"/>
            <p:cNvSpPr/>
            <p:nvPr/>
          </p:nvSpPr>
          <p:spPr>
            <a:xfrm>
              <a:off x="993913" y="4929809"/>
              <a:ext cx="5954291" cy="1331843"/>
            </a:xfrm>
            <a:prstGeom prst="rect">
              <a:avLst/>
            </a:prstGeom>
            <a:noFill/>
            <a:ln w="222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948204" y="5959512"/>
                  <a:ext cx="3263073" cy="8124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mr-I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charset="0"/>
                                          </a:rPr>
                                          <m:t>𝐷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]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04" y="5959512"/>
                  <a:ext cx="3263073" cy="81246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C08C4-5A8B-5F4A-BB8A-0F12F26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under </a:t>
                </a:r>
                <a:r>
                  <a:rPr lang="en-US" dirty="0" err="1"/>
                  <a:t>Jelinek</a:t>
                </a:r>
                <a:r>
                  <a:rPr lang="en-US" dirty="0"/>
                  <a:t>-Mercer Smoothing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  <m:f>
                                      <m:fPr>
                                        <m:ctrlPr>
                                          <a:rPr lang="mr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mr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𝐷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mr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𝐷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 </m:t>
                                </m:r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93913" y="4929809"/>
            <a:ext cx="9987016" cy="874643"/>
            <a:chOff x="993913" y="4929809"/>
            <a:chExt cx="9987016" cy="874643"/>
          </a:xfrm>
        </p:grpSpPr>
        <p:sp>
          <p:nvSpPr>
            <p:cNvPr id="5" name="Rectangle 4"/>
            <p:cNvSpPr/>
            <p:nvPr/>
          </p:nvSpPr>
          <p:spPr>
            <a:xfrm>
              <a:off x="993913" y="4929809"/>
              <a:ext cx="5406887" cy="874643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556513" y="5105520"/>
                  <a:ext cx="44244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</a:rPr>
                    <a:t>Is this term dependent on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513" y="5105520"/>
                  <a:ext cx="4424416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897" t="-11765" r="-1931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45A83-AC75-9747-96EE-9A6DC596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under </a:t>
                </a:r>
                <a:r>
                  <a:rPr lang="en-US" dirty="0" err="1"/>
                  <a:t>Dirichlet</a:t>
                </a:r>
                <a:r>
                  <a:rPr lang="en-US" dirty="0"/>
                  <a:t>-Prior Smoothing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88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/>
                  <a:t> 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mr-IN" dirty="0"/>
                  <a:t>…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latin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𝛼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𝑃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𝑤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|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𝐶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charset="0"/>
                          </a:rPr>
                          <m:t>]</m:t>
                        </m:r>
                      </m:e>
                    </m:nary>
                    <m:r>
                      <a:rPr lang="en-US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</a:rPr>
                                  <m:t>𝛼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+   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latin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[</m:t>
                        </m:r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88600" cy="4351338"/>
              </a:xfrm>
              <a:blipFill rotWithShape="0">
                <a:blip r:embed="rId3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ED85-6B29-4444-AD67-8BC307AC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6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Probabilistic model needs assumptions on</a:t>
                </a:r>
              </a:p>
              <a:p>
                <a:pPr lvl="1"/>
                <a:r>
                  <a:rPr lang="en-US" dirty="0"/>
                  <a:t>How users consider a document relevant to a query</a:t>
                </a:r>
              </a:p>
              <a:p>
                <a:r>
                  <a:rPr lang="en-US" dirty="0"/>
                  <a:t>Query likelihood probabilistic model</a:t>
                </a:r>
              </a:p>
              <a:p>
                <a:pPr lvl="1"/>
                <a:r>
                  <a:rPr lang="en-US"/>
                  <a:t>Ideal-page </a:t>
                </a:r>
                <a:r>
                  <a:rPr lang="en-US" dirty="0"/>
                  <a:t>query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)=1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~ 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)=1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Unigram query LM = Unigram document LM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𝑅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𝑑</m:t>
                    </m:r>
                    <m:r>
                      <a:rPr lang="en-US" i="1" dirty="0" smtClean="0">
                        <a:latin typeface="Cambria Math" charset="0"/>
                      </a:rPr>
                      <m:t>)=1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Smoothing with corpus LM</a:t>
                </a:r>
              </a:p>
              <a:p>
                <a:pPr lvl="1"/>
                <a:r>
                  <a:rPr lang="en-US" dirty="0"/>
                  <a:t>Leads to similar formulae to VSM</a:t>
                </a:r>
              </a:p>
              <a:p>
                <a:pPr lvl="1"/>
                <a:r>
                  <a:rPr lang="en-US" dirty="0"/>
                  <a:t>State-of-the-art results with clear assumptions and mathematical rigor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7927-CA9E-B54B-AFE3-4D3213AB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7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Probabilistic ranking model: rank document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⁡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)=1|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dirty="0"/>
                  <a:t> binary “relevance indicator” variable. 1 if relevant 0 if not.</a:t>
                </a:r>
              </a:p>
              <a:p>
                <a:pPr lvl="1"/>
                <a:r>
                  <a:rPr lang="en-US" dirty="0"/>
                  <a:t>Given query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, what is the probability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relevant?</a:t>
                </a:r>
              </a:p>
              <a:p>
                <a:r>
                  <a:rPr lang="en-US" dirty="0"/>
                  <a:t>Q: How do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⁡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)=1|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EF8C-6D64-3D46-809A-1D1C7B1E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)=1|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we have enough search history from users:</a:t>
                </a:r>
              </a:p>
              <a:p>
                <a:pPr marL="457200" lvl="1" indent="0">
                  <a:buNone/>
                </a:pPr>
                <a:br>
                  <a:rPr lang="en-US" b="0" i="1" dirty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 1 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 0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 0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 1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 1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 0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 1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  0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Q: What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Q: Any problem with this method? </a:t>
                </a:r>
                <a:endParaRPr lang="en-US" b="0" i="1" dirty="0">
                  <a:latin typeface="Cambria Math" charset="0"/>
                </a:endParaRPr>
              </a:p>
              <a:p>
                <a:pPr marL="457200" lvl="1" indent="0">
                  <a:buNone/>
                </a:pPr>
                <a:endParaRPr lang="en-US" b="0" dirty="0"/>
              </a:p>
              <a:p>
                <a:pPr marL="457200" lvl="1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3801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C3A2-F7C1-1444-BE70-17E9E930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)=1|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How can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⁡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)=1|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for which we don’t have much data?</a:t>
                </a:r>
              </a:p>
              <a:p>
                <a:pPr lvl="1"/>
                <a:r>
                  <a:rPr lang="en-US" dirty="0"/>
                  <a:t>What assumptions can we make to calculate this probability?</a:t>
                </a:r>
              </a:p>
              <a:p>
                <a:r>
                  <a:rPr lang="en-US" dirty="0"/>
                  <a:t>Q: How do users decide if a page is relevant to a query?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A536A-983F-9C47-AB0D-D999C424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“Ideal Page” behind a Query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Before any query, user has an “ideal page” in mind</a:t>
                </a:r>
              </a:p>
              <a:p>
                <a:r>
                  <a:rPr lang="en-US" dirty="0"/>
                  <a:t>Based on the ideal page, user generates a query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returned page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is the ideal page, the user finds it “relevant”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the ideal page indicator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>
                                  <a:latin typeface="Cambria Math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f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>
                                  <a:latin typeface="Cambria Math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s</m:t>
                              </m:r>
                              <m:r>
                                <a:rPr lang="en-US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ideal</m:t>
                              </m:r>
                              <m:r>
                                <a:rPr lang="en-US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age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0   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>
                                  <a:latin typeface="Cambria Math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f</m:t>
                              </m:r>
                              <m:r>
                                <a:rPr lang="en-US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not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Q: Under this model, how can we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=1|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35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7FA98-5C93-5D4A-9223-40BC03C8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Query-Likelihood Probabilistic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)=1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=1)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 (Bayes’ rule)</a:t>
                </a:r>
              </a:p>
              <a:p>
                <a:r>
                  <a:rPr lang="en-US" dirty="0"/>
                  <a:t>Q: What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/>
                  <a:t>mean?</a:t>
                </a:r>
              </a:p>
              <a:p>
                <a:r>
                  <a:rPr lang="en-US" dirty="0"/>
                  <a:t>Q: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matter in ranking documents?</a:t>
                </a:r>
              </a:p>
              <a:p>
                <a:r>
                  <a:rPr lang="en-US" dirty="0"/>
                  <a:t>Q: 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=1)</m:t>
                    </m:r>
                  </m:oMath>
                </a14:m>
                <a:r>
                  <a:rPr lang="en-US" dirty="0"/>
                  <a:t> mean? How can we estimate it?</a:t>
                </a:r>
              </a:p>
              <a:p>
                <a:r>
                  <a:rPr lang="en-US" dirty="0"/>
                  <a:t>Assumption 1</a:t>
                </a:r>
              </a:p>
              <a:p>
                <a:pPr lvl="1"/>
                <a:r>
                  <a:rPr lang="en-US" dirty="0"/>
                  <a:t>Every page is equally likely to be relevant when we don’t know the query</a:t>
                </a:r>
                <a:endParaRPr lang="en-US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Clearly a wrong assumption, but with no other information, this is the best assumption that we can make</a:t>
                </a:r>
              </a:p>
              <a:p>
                <a:pPr lvl="1"/>
                <a:r>
                  <a:rPr lang="en-US" dirty="0"/>
                  <a:t>Q: Is there a way to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754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619EB-C1D1-C744-96C4-94DBD81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Query-Likelihood Probabilistic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)=1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𝑞</m:t>
                          </m:r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 ~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𝑞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3200" b="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r>
                  <a:rPr lang="en-US" dirty="0"/>
                  <a:t>Q: What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=1) </m:t>
                    </m:r>
                  </m:oMath>
                </a14:m>
                <a:r>
                  <a:rPr lang="en-US" dirty="0"/>
                  <a:t>mean? How can we estimate it?</a:t>
                </a:r>
              </a:p>
              <a:p>
                <a:r>
                  <a:rPr lang="en-US" dirty="0"/>
                  <a:t>Assumption 2</a:t>
                </a:r>
              </a:p>
              <a:p>
                <a:pPr lvl="1"/>
                <a:r>
                  <a:rPr lang="en-US" dirty="0"/>
                  <a:t>Query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 is generated using </a:t>
                </a:r>
                <a:r>
                  <a:rPr lang="en-US" b="1" i="1" dirty="0"/>
                  <a:t>the same unigram language model</a:t>
                </a:r>
                <a:r>
                  <a:rPr lang="en-US" dirty="0"/>
                  <a:t> as the “ideal page”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D7E3A-5B1D-6D46-A523-884A2449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Unigram Language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90459"/>
                <a:ext cx="10515600" cy="1386503"/>
              </a:xfrm>
            </p:spPr>
            <p:txBody>
              <a:bodyPr/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LM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LM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=1, </m:t>
                    </m:r>
                  </m:oMath>
                </a14:m>
                <a:r>
                  <a:rPr lang="en-US" dirty="0"/>
                  <a:t> we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>
                    <a:ea typeface="Cambria Math" charset="0"/>
                    <a:cs typeface="Cambria Math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90459"/>
                <a:ext cx="10515600" cy="1386503"/>
              </a:xfrm>
              <a:blipFill rotWithShape="0">
                <a:blip r:embed="rId2"/>
                <a:stretch>
                  <a:fillRect l="-1043" t="-7489" b="-9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107440" y="1413689"/>
            <a:ext cx="2089394" cy="1600438"/>
            <a:chOff x="1229360" y="2018268"/>
            <a:chExt cx="2089394" cy="1600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310640" y="2387600"/>
                  <a:ext cx="2008114" cy="123110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</a:rPr>
                          <m:t>𝑃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i="0" dirty="0" smtClean="0">
                            <a:latin typeface="Cambria Math" charset="0"/>
                          </a:rPr>
                          <m:t>UCLA</m:t>
                        </m:r>
                        <m:r>
                          <a:rPr lang="en-US" sz="1400" b="0" i="1" dirty="0" smtClean="0">
                            <a:latin typeface="Cambria Math" charset="0"/>
                          </a:rPr>
                          <m:t>|</m:t>
                        </m:r>
                        <m:r>
                          <a:rPr lang="en-US" sz="1400" b="0" i="1" dirty="0" smtClean="0">
                            <a:latin typeface="Cambria Math" charset="0"/>
                          </a:rPr>
                          <m:t>𝑑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)=0.0001</m:t>
                        </m:r>
                      </m:oMath>
                    </m:oMathPara>
                  </a14:m>
                  <a:endParaRPr lang="en-US" sz="1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</a:rPr>
                          <m:t>𝑃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i="0" dirty="0" smtClean="0">
                            <a:latin typeface="Cambria Math" charset="0"/>
                          </a:rPr>
                          <m:t>CS</m:t>
                        </m:r>
                        <m:r>
                          <a:rPr lang="en-US" sz="1400" i="1" dirty="0">
                            <a:latin typeface="Cambria Math" charset="0"/>
                          </a:rPr>
                          <m:t>|</m:t>
                        </m:r>
                        <m:r>
                          <a:rPr lang="en-US" sz="1400" i="1" dirty="0">
                            <a:latin typeface="Cambria Math" charset="0"/>
                          </a:rPr>
                          <m:t>𝑑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)=0.00003</m:t>
                        </m:r>
                      </m:oMath>
                    </m:oMathPara>
                  </a14:m>
                  <a:endParaRPr lang="en-US" sz="1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</a:rPr>
                          <m:t>𝑃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i="0" dirty="0" smtClean="0">
                            <a:latin typeface="Cambria Math" charset="0"/>
                          </a:rPr>
                          <m:t>student</m:t>
                        </m:r>
                        <m:r>
                          <a:rPr lang="en-US" sz="1400" i="1" dirty="0">
                            <a:latin typeface="Cambria Math" charset="0"/>
                          </a:rPr>
                          <m:t>|</m:t>
                        </m:r>
                        <m:r>
                          <a:rPr lang="en-US" sz="1400" i="1" dirty="0">
                            <a:latin typeface="Cambria Math" charset="0"/>
                          </a:rPr>
                          <m:t>𝑑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)=0.0002</m:t>
                        </m:r>
                      </m:oMath>
                    </m:oMathPara>
                  </a14:m>
                  <a:endParaRPr lang="en-US" sz="1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</a:rPr>
                          <m:t>𝑃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i="0" dirty="0" smtClean="0">
                            <a:latin typeface="Cambria Math" charset="0"/>
                          </a:rPr>
                          <m:t>class</m:t>
                        </m:r>
                        <m:r>
                          <a:rPr lang="en-US" sz="1400" i="1" dirty="0">
                            <a:latin typeface="Cambria Math" charset="0"/>
                          </a:rPr>
                          <m:t>|</m:t>
                        </m:r>
                        <m:r>
                          <a:rPr lang="en-US" sz="1400" i="1" dirty="0">
                            <a:latin typeface="Cambria Math" charset="0"/>
                          </a:rPr>
                          <m:t>𝑑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)=0.00007</m:t>
                        </m:r>
                      </m:oMath>
                    </m:oMathPara>
                  </a14:m>
                  <a:endParaRPr lang="en-US" sz="1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mr-IN" i="1" dirty="0" smtClean="0">
                            <a:latin typeface="Cambria Math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640" y="2387600"/>
                  <a:ext cx="2008114" cy="12311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29360" y="2018268"/>
                  <a:ext cx="8965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</a:rPr>
                          <m:t>𝐿𝑀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360" y="2018268"/>
                  <a:ext cx="89652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4337320" y="2225809"/>
            <a:ext cx="214834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mr-IN" dirty="0"/>
              <a:t>…</a:t>
            </a:r>
            <a:r>
              <a:rPr lang="en-US" dirty="0"/>
              <a:t>.. UCLA </a:t>
            </a:r>
            <a:r>
              <a:rPr lang="mr-IN" dirty="0"/>
              <a:t>…</a:t>
            </a:r>
            <a:r>
              <a:rPr lang="en-US" dirty="0"/>
              <a:t>  school </a:t>
            </a:r>
            <a:r>
              <a:rPr lang="mr-IN" dirty="0"/>
              <a:t>…</a:t>
            </a:r>
            <a:br>
              <a:rPr lang="en-US" dirty="0"/>
            </a:br>
            <a:r>
              <a:rPr lang="en-US" dirty="0"/>
              <a:t>.. staff </a:t>
            </a:r>
            <a:r>
              <a:rPr lang="mr-IN" dirty="0"/>
              <a:t>…</a:t>
            </a:r>
            <a:r>
              <a:rPr lang="en-US" dirty="0"/>
              <a:t>  bruin 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7237" y="1807606"/>
                <a:ext cx="1470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237" y="1807606"/>
                <a:ext cx="147027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3191" y="2283370"/>
                <a:ext cx="2919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|</m:t>
                      </m:r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  <m:r>
                        <a:rPr lang="en-US" b="0" i="1" smtClean="0">
                          <a:latin typeface="Cambria Math" charset="0"/>
                        </a:rPr>
                        <m:t>)…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|</m:t>
                      </m:r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91" y="2283370"/>
                <a:ext cx="29197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188720" y="3128465"/>
            <a:ext cx="2098755" cy="1538883"/>
            <a:chOff x="1229360" y="2018268"/>
            <a:chExt cx="2098755" cy="1538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10640" y="2387600"/>
                  <a:ext cx="2017475" cy="116955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latin typeface="Cambria Math" charset="0"/>
                              </a:rPr>
                              <m:t>staff</m:t>
                            </m:r>
                          </m:e>
                          <m:e>
                            <m:r>
                              <a:rPr lang="en-US" sz="1400" b="0" i="1" dirty="0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1400" i="1" dirty="0" smtClean="0">
                            <a:latin typeface="Cambria Math" charset="0"/>
                          </a:rPr>
                          <m:t>=0.00</m:t>
                        </m:r>
                        <m:r>
                          <a:rPr lang="en-US" sz="1400" b="0" i="0" dirty="0" smtClean="0">
                            <a:latin typeface="Cambria Math" charset="0"/>
                          </a:rPr>
                          <m:t>04</m:t>
                        </m:r>
                      </m:oMath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latin typeface="Cambria Math" charset="0"/>
                              </a:rPr>
                              <m:t>union</m:t>
                            </m:r>
                          </m:e>
                          <m:e>
                            <m:r>
                              <a:rPr lang="en-US" sz="1400" b="0" i="1" dirty="0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1400" i="1" dirty="0" smtClean="0">
                            <a:latin typeface="Cambria Math" charset="0"/>
                          </a:rPr>
                          <m:t>=0.000</m:t>
                        </m:r>
                        <m:r>
                          <a:rPr lang="en-US" sz="1400" b="0" i="1" dirty="0" smtClean="0">
                            <a:latin typeface="Cambria Math" charset="0"/>
                          </a:rPr>
                          <m:t>2</m:t>
                        </m:r>
                      </m:oMath>
                    </m:oMathPara>
                  </a14:m>
                  <a:br>
                    <a:rPr lang="en-US" sz="1400" b="0" i="1" dirty="0">
                      <a:latin typeface="Cambria Math" charset="0"/>
                    </a:rPr>
                  </a:br>
                  <a:r>
                    <a:rPr lang="en-US" sz="1400" b="0" i="1" dirty="0">
                      <a:latin typeface="Cambria Math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charset="0"/>
                        </a:rPr>
                        <m:t>𝑃</m:t>
                      </m:r>
                      <m:r>
                        <a:rPr lang="en-US" sz="1400" i="1" dirty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b="0" i="0" dirty="0" smtClean="0">
                          <a:latin typeface="Cambria Math" charset="0"/>
                        </a:rPr>
                        <m:t>bruin</m:t>
                      </m:r>
                      <m:r>
                        <a:rPr lang="en-US" sz="1400" i="1" dirty="0">
                          <a:latin typeface="Cambria Math" charset="0"/>
                        </a:rPr>
                        <m:t>|</m:t>
                      </m:r>
                      <m:r>
                        <a:rPr lang="en-US" sz="1400" b="0" i="1" dirty="0" smtClean="0">
                          <a:latin typeface="Cambria Math" charset="0"/>
                        </a:rPr>
                        <m:t>𝑞</m:t>
                      </m:r>
                      <m:r>
                        <a:rPr lang="en-US" sz="1400" i="1" dirty="0" smtClean="0">
                          <a:latin typeface="Cambria Math" charset="0"/>
                        </a:rPr>
                        <m:t>)=0.000</m:t>
                      </m:r>
                      <m:r>
                        <a:rPr lang="en-US" sz="1400" b="0" i="1" dirty="0" smtClean="0">
                          <a:latin typeface="Cambria Math" charset="0"/>
                        </a:rPr>
                        <m:t>5</m:t>
                      </m:r>
                    </m:oMath>
                  </a14:m>
                  <a:r>
                    <a:rPr lang="en-US" sz="1400" dirty="0"/>
                    <a:t>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</a:rPr>
                          <m:t>𝑃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charset="0"/>
                          </a:rPr>
                          <m:t>RA</m:t>
                        </m:r>
                        <m:r>
                          <a:rPr lang="en-US" sz="1400" i="1" dirty="0">
                            <a:latin typeface="Cambria Math" charset="0"/>
                          </a:rPr>
                          <m:t>|</m:t>
                        </m:r>
                        <m:r>
                          <a:rPr lang="en-US" sz="1400" b="0" i="1" dirty="0" smtClean="0">
                            <a:latin typeface="Cambria Math" charset="0"/>
                          </a:rPr>
                          <m:t>𝑞</m:t>
                        </m:r>
                        <m:r>
                          <a:rPr lang="en-US" sz="1400" i="1" dirty="0" smtClean="0">
                            <a:latin typeface="Cambria Math" charset="0"/>
                          </a:rPr>
                          <m:t>)=0.0000</m:t>
                        </m:r>
                        <m:r>
                          <a:rPr lang="en-US" sz="1400" b="0" i="1" dirty="0" smtClean="0">
                            <a:latin typeface="Cambria Math" charset="0"/>
                          </a:rPr>
                          <m:t>9</m:t>
                        </m:r>
                      </m:oMath>
                    </m:oMathPara>
                  </a14:m>
                  <a:endParaRPr lang="en-US" sz="1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mr-IN" sz="1400" i="1" dirty="0" smtClean="0">
                            <a:latin typeface="Cambria Math" charset="0"/>
                          </a:rPr>
                          <m:t>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640" y="2387600"/>
                  <a:ext cx="2017475" cy="116955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229360" y="2018268"/>
                  <a:ext cx="888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</a:rPr>
                          <m:t>𝐿𝑀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360" y="2018268"/>
                  <a:ext cx="88819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4419100" y="4103998"/>
            <a:ext cx="15872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    bruin bear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21107" y="3691814"/>
                <a:ext cx="1520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𝑞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107" y="3691814"/>
                <a:ext cx="1520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03191" y="4052826"/>
                <a:ext cx="29427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|</m:t>
                      </m:r>
                      <m:r>
                        <a:rPr lang="en-US" b="0" i="1" smtClean="0">
                          <a:latin typeface="Cambria Math" charset="0"/>
                        </a:rPr>
                        <m:t>𝑞</m:t>
                      </m:r>
                      <m:r>
                        <a:rPr lang="en-US" b="0" i="1" smtClean="0">
                          <a:latin typeface="Cambria Math" charset="0"/>
                        </a:rPr>
                        <m:t>)…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|</m:t>
                      </m:r>
                      <m:r>
                        <a:rPr lang="en-US" b="0" i="1" smtClean="0">
                          <a:latin typeface="Cambria Math" charset="0"/>
                        </a:rPr>
                        <m:t>𝑞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91" y="4052826"/>
                <a:ext cx="294279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CECC8B-82FC-3149-8DE2-D4CBA372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0" grpId="0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in Unigram Query-Likelihood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𝑞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)=1</m:t>
                          </m:r>
                        </m: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 ~ 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𝑞</m:t>
                      </m:r>
                      <m:r>
                        <a:rPr lang="en-US" b="0" i="1" smtClean="0">
                          <a:latin typeface="Cambria Math" charset="0"/>
                        </a:rPr>
                        <m:t>|</m:t>
                      </m:r>
                      <m:r>
                        <a:rPr lang="en-US" b="0" i="1" smtClean="0">
                          <a:latin typeface="Cambria Math" charset="0"/>
                        </a:rPr>
                        <m:t>𝑅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  <m:r>
                        <a:rPr lang="en-US" b="0" i="1" smtClean="0">
                          <a:latin typeface="Cambria Math" charset="0"/>
                        </a:rPr>
                        <m:t>)=1)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           =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)=1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                             =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mr-IN" dirty="0"/>
                  <a:t>…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:br>
                  <a:rPr lang="en-US" b="0" i="0" dirty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~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+ …+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                                   =</m:t>
                    </m:r>
                    <m:nary>
                      <m:naryPr>
                        <m:chr m:val="∑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                                   =</m:t>
                    </m:r>
                    <m:nary>
                      <m:naryPr>
                        <m:chr m:val="∑"/>
                        <m:limLoc m:val="subSup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ts val="32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Q: How do we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?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0F24-42DD-D248-B21F-6522EB7F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F42-3D5C-D848-A54F-703E7B0AF7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1164</Words>
  <Application>Microsoft Macintosh PowerPoint</Application>
  <PresentationFormat>Widescreen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CS246: Query-Likelihood Probabilistic Model</vt:lpstr>
      <vt:lpstr>Probabilistic Model</vt:lpstr>
      <vt:lpstr>Estimating P(R(d)=1|q)</vt:lpstr>
      <vt:lpstr>Estimating P(R(d)=1|q)</vt:lpstr>
      <vt:lpstr>“Ideal Page” behind a Query Model</vt:lpstr>
      <vt:lpstr>Query-Likelihood Probabilistic Model</vt:lpstr>
      <vt:lpstr>Query-Likelihood Probabilistic Model</vt:lpstr>
      <vt:lpstr>Equivalence of Unigram Language Model</vt:lpstr>
      <vt:lpstr>Ranking in Unigram Query-Likelihood Model </vt:lpstr>
      <vt:lpstr>Estimating P(w|d) </vt:lpstr>
      <vt:lpstr>Overfitting Problem</vt:lpstr>
      <vt:lpstr>Estimation: P(w|d)=(c(w,d))/(|d|)</vt:lpstr>
      <vt:lpstr>Estimation of P(w|d): Smoothing</vt:lpstr>
      <vt:lpstr>Estimation of P(w|d): Smoothing</vt:lpstr>
      <vt:lpstr>f(d,q)  under Jelinek-Mercer Smoothing</vt:lpstr>
      <vt:lpstr>f(d,q)  under Jelinek-Mercer Smoothing</vt:lpstr>
      <vt:lpstr>f(d,q)  under Dirichlet-Prior Smoothing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Probabilistic Model</dc:title>
  <dc:creator>Junghoo Cho</dc:creator>
  <cp:lastModifiedBy>Junghoo Cho</cp:lastModifiedBy>
  <cp:revision>82</cp:revision>
  <dcterms:created xsi:type="dcterms:W3CDTF">2017-10-25T03:03:02Z</dcterms:created>
  <dcterms:modified xsi:type="dcterms:W3CDTF">2020-10-25T20:21:06Z</dcterms:modified>
</cp:coreProperties>
</file>